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49440" y="0"/>
            <a:ext cx="219455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341629"/>
            <a:ext cx="7919719" cy="691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461" y="1278890"/>
            <a:ext cx="8717076" cy="4565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8340" y="6337550"/>
            <a:ext cx="1739900" cy="208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786878" y="6340591"/>
            <a:ext cx="89789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1F5F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2860" y="3263645"/>
            <a:ext cx="3914775" cy="1122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1F5F"/>
                </a:solidFill>
                <a:latin typeface="Tw Cen MT"/>
                <a:cs typeface="Tw Cen MT"/>
              </a:rPr>
              <a:t>BOLOGNA</a:t>
            </a:r>
            <a:r>
              <a:rPr dirty="0" sz="4000" spc="-6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dirty="0" sz="4000" spc="-5">
                <a:solidFill>
                  <a:srgbClr val="001F5F"/>
                </a:solidFill>
                <a:latin typeface="Tw Cen MT"/>
                <a:cs typeface="Tw Cen MT"/>
              </a:rPr>
              <a:t>SÜREC</a:t>
            </a:r>
            <a:r>
              <a:rPr dirty="0" sz="4000" spc="-5">
                <a:solidFill>
                  <a:srgbClr val="001F5F"/>
                </a:solidFill>
                <a:latin typeface="Arial"/>
                <a:cs typeface="Arial"/>
              </a:rPr>
              <a:t>İ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3200" spc="-85">
                <a:solidFill>
                  <a:srgbClr val="006666"/>
                </a:solidFill>
                <a:latin typeface="Tw Cen MT"/>
                <a:cs typeface="Tw Cen MT"/>
              </a:rPr>
              <a:t>PAYDAŞ </a:t>
            </a:r>
            <a:r>
              <a:rPr dirty="0" sz="3200">
                <a:solidFill>
                  <a:srgbClr val="006666"/>
                </a:solidFill>
                <a:latin typeface="Tw Cen MT"/>
                <a:cs typeface="Tw Cen MT"/>
              </a:rPr>
              <a:t>ANAL</a:t>
            </a:r>
            <a:r>
              <a:rPr dirty="0" sz="3200">
                <a:solidFill>
                  <a:srgbClr val="006666"/>
                </a:solidFill>
                <a:latin typeface="Arial"/>
                <a:cs typeface="Arial"/>
              </a:rPr>
              <a:t>İ</a:t>
            </a:r>
            <a:r>
              <a:rPr dirty="0" sz="3200">
                <a:solidFill>
                  <a:srgbClr val="006666"/>
                </a:solidFill>
                <a:latin typeface="Tw Cen MT"/>
                <a:cs typeface="Tw Cen MT"/>
              </a:rPr>
              <a:t>Z</a:t>
            </a:r>
            <a:r>
              <a:rPr dirty="0" sz="3200">
                <a:solidFill>
                  <a:srgbClr val="006666"/>
                </a:solidFill>
                <a:latin typeface="Arial"/>
                <a:cs typeface="Arial"/>
              </a:rPr>
              <a:t>İ</a:t>
            </a:r>
            <a:r>
              <a:rPr dirty="0" sz="3200" spc="-25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06666"/>
                </a:solidFill>
                <a:latin typeface="Tw Cen MT"/>
                <a:cs typeface="Tw Cen MT"/>
              </a:rPr>
              <a:t>(I)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7711" y="5157190"/>
            <a:ext cx="6784975" cy="720090"/>
          </a:xfrm>
          <a:custGeom>
            <a:avLst/>
            <a:gdLst/>
            <a:ahLst/>
            <a:cxnLst/>
            <a:rect l="l" t="t" r="r" b="b"/>
            <a:pathLst>
              <a:path w="6784975" h="720089">
                <a:moveTo>
                  <a:pt x="0" y="720001"/>
                </a:moveTo>
                <a:lnTo>
                  <a:pt x="6784848" y="720001"/>
                </a:lnTo>
                <a:lnTo>
                  <a:pt x="6784848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56126" y="5319064"/>
            <a:ext cx="3209925" cy="38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FFFFFF"/>
                </a:solidFill>
                <a:latin typeface="Tw Cen MT"/>
                <a:cs typeface="Tw Cen MT"/>
              </a:rPr>
              <a:t>ODAK </a:t>
            </a:r>
            <a:r>
              <a:rPr dirty="0" sz="2400">
                <a:solidFill>
                  <a:srgbClr val="FFFFFF"/>
                </a:solidFill>
                <a:latin typeface="Tw Cen MT"/>
                <a:cs typeface="Tw Cen MT"/>
              </a:rPr>
              <a:t>ÇALIŞMASI</a:t>
            </a:r>
            <a:r>
              <a:rPr dirty="0" sz="2400" spc="-65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w Cen MT"/>
                <a:cs typeface="Tw Cen MT"/>
              </a:rPr>
              <a:t>MEZUN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157190"/>
            <a:ext cx="2234692" cy="828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PROG</a:t>
            </a:r>
            <a:r>
              <a:rPr dirty="0" spc="10"/>
              <a:t>R</a:t>
            </a:r>
            <a:r>
              <a:rPr dirty="0"/>
              <a:t>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2447544"/>
            <a:ext cx="6414135" cy="2213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006666"/>
              </a:buClr>
              <a:buSzPct val="60416"/>
              <a:buAutoNum type="arabicParenR"/>
              <a:tabLst>
                <a:tab pos="527685" algn="l"/>
                <a:tab pos="528320" algn="l"/>
              </a:tabLst>
            </a:pPr>
            <a:r>
              <a:rPr dirty="0" sz="2400" spc="-5">
                <a:latin typeface="Calibri"/>
                <a:cs typeface="Calibri"/>
              </a:rPr>
              <a:t>Bologna Süreci</a:t>
            </a:r>
            <a:r>
              <a:rPr dirty="0" sz="2400" spc="-10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Tanıtım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05"/>
              </a:spcBef>
              <a:buClr>
                <a:srgbClr val="006666"/>
              </a:buClr>
              <a:buSzPct val="60416"/>
              <a:buAutoNum type="arabicParenR"/>
              <a:tabLst>
                <a:tab pos="527685" algn="l"/>
                <a:tab pos="528320" algn="l"/>
              </a:tabLst>
            </a:pPr>
            <a:r>
              <a:rPr dirty="0" sz="2400" spc="-30">
                <a:latin typeface="Calibri"/>
                <a:cs typeface="Calibri"/>
              </a:rPr>
              <a:t>Tanışma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95"/>
              </a:spcBef>
              <a:buClr>
                <a:srgbClr val="006666"/>
              </a:buClr>
              <a:buSzPct val="60416"/>
              <a:buAutoNum type="arabicParenR"/>
              <a:tabLst>
                <a:tab pos="527685" algn="l"/>
                <a:tab pos="528320" algn="l"/>
              </a:tabLst>
            </a:pPr>
            <a:r>
              <a:rPr dirty="0" sz="2400">
                <a:latin typeface="Calibri"/>
                <a:cs typeface="Calibri"/>
              </a:rPr>
              <a:t>Çalışmanın amacının </a:t>
            </a:r>
            <a:r>
              <a:rPr dirty="0" sz="2400" spc="-15">
                <a:latin typeface="Calibri"/>
                <a:cs typeface="Calibri"/>
              </a:rPr>
              <a:t>ve </a:t>
            </a:r>
            <a:r>
              <a:rPr dirty="0" sz="2400" spc="-10">
                <a:latin typeface="Calibri"/>
                <a:cs typeface="Calibri"/>
              </a:rPr>
              <a:t>yönteminin</a:t>
            </a:r>
            <a:r>
              <a:rPr dirty="0" sz="2400" spc="-1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açıklanması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95"/>
              </a:spcBef>
              <a:buClr>
                <a:srgbClr val="006666"/>
              </a:buClr>
              <a:buSzPct val="58333"/>
              <a:buAutoNum type="arabicParenR"/>
              <a:tabLst>
                <a:tab pos="527685" algn="l"/>
                <a:tab pos="528320" algn="l"/>
              </a:tabLst>
            </a:pPr>
            <a:r>
              <a:rPr dirty="0" sz="2400">
                <a:latin typeface="Calibri"/>
                <a:cs typeface="Calibri"/>
              </a:rPr>
              <a:t>Ana </a:t>
            </a:r>
            <a:r>
              <a:rPr dirty="0" sz="2400" spc="-5">
                <a:latin typeface="Calibri"/>
                <a:cs typeface="Calibri"/>
              </a:rPr>
              <a:t>tartışma </a:t>
            </a:r>
            <a:r>
              <a:rPr dirty="0" sz="2400">
                <a:latin typeface="Calibri"/>
                <a:cs typeface="Calibri"/>
              </a:rPr>
              <a:t>başlıklarının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görüşülmesi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705"/>
              </a:spcBef>
              <a:buClr>
                <a:srgbClr val="006666"/>
              </a:buClr>
              <a:buSzPct val="60416"/>
              <a:buAutoNum type="arabicParenR"/>
              <a:tabLst>
                <a:tab pos="527685" algn="l"/>
                <a:tab pos="528320" algn="l"/>
              </a:tabLst>
            </a:pPr>
            <a:r>
              <a:rPr dirty="0" sz="2400">
                <a:latin typeface="Calibri"/>
                <a:cs typeface="Calibri"/>
              </a:rPr>
              <a:t>Genel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Değerlendirme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537" y="1752600"/>
            <a:ext cx="6840855" cy="640080"/>
          </a:xfrm>
          <a:prstGeom prst="rect">
            <a:avLst/>
          </a:prstGeom>
          <a:solidFill>
            <a:srgbClr val="990000"/>
          </a:solidFill>
        </p:spPr>
        <p:txBody>
          <a:bodyPr wrap="square" lIns="0" tIns="15303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205"/>
              </a:spcBef>
            </a:pPr>
            <a:r>
              <a:rPr dirty="0" sz="2000" spc="-15" b="1">
                <a:solidFill>
                  <a:srgbClr val="FFFFFF"/>
                </a:solidFill>
                <a:latin typeface="Tw Cen MT"/>
                <a:cs typeface="Tw Cen MT"/>
              </a:rPr>
              <a:t>PROGRAM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3461" y="1278890"/>
            <a:ext cx="10668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200">
              <a:latin typeface="Tw Cen MT"/>
              <a:cs typeface="Tw Cen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32" y="260604"/>
            <a:ext cx="8153400" cy="869950"/>
          </a:xfrm>
          <a:prstGeom prst="rect"/>
          <a:solidFill>
            <a:srgbClr val="990000"/>
          </a:solidFill>
        </p:spPr>
        <p:txBody>
          <a:bodyPr wrap="square" lIns="0" tIns="685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540"/>
              </a:spcBef>
            </a:pPr>
            <a:r>
              <a:rPr dirty="0">
                <a:solidFill>
                  <a:srgbClr val="FFFFFF"/>
                </a:solidFill>
              </a:rPr>
              <a:t>AMAÇ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2370597"/>
            <a:ext cx="6085840" cy="176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8200"/>
              </a:lnSpc>
            </a:pPr>
            <a:r>
              <a:rPr dirty="0" sz="3200" b="1">
                <a:solidFill>
                  <a:srgbClr val="006666"/>
                </a:solidFill>
                <a:latin typeface="Calibri"/>
                <a:cs typeface="Calibri"/>
              </a:rPr>
              <a:t>Bir </a:t>
            </a:r>
            <a:r>
              <a:rPr dirty="0" sz="3200" spc="-5" b="1">
                <a:solidFill>
                  <a:srgbClr val="006666"/>
                </a:solidFill>
                <a:latin typeface="Calibri"/>
                <a:cs typeface="Calibri"/>
              </a:rPr>
              <a:t>işletme </a:t>
            </a:r>
            <a:r>
              <a:rPr dirty="0" sz="3200" spc="-15" b="1">
                <a:solidFill>
                  <a:srgbClr val="006666"/>
                </a:solidFill>
                <a:latin typeface="Calibri"/>
                <a:cs typeface="Calibri"/>
              </a:rPr>
              <a:t>Fakültesi </a:t>
            </a:r>
            <a:r>
              <a:rPr dirty="0" sz="3200" spc="-10" b="1">
                <a:solidFill>
                  <a:srgbClr val="006666"/>
                </a:solidFill>
                <a:latin typeface="Calibri"/>
                <a:cs typeface="Calibri"/>
              </a:rPr>
              <a:t>Mezunun </a:t>
            </a:r>
            <a:r>
              <a:rPr dirty="0" sz="3200" b="1">
                <a:solidFill>
                  <a:srgbClr val="006666"/>
                </a:solidFill>
                <a:latin typeface="Calibri"/>
                <a:cs typeface="Calibri"/>
              </a:rPr>
              <a:t>sahip  olması </a:t>
            </a:r>
            <a:r>
              <a:rPr dirty="0" sz="3200" spc="-25" b="1">
                <a:solidFill>
                  <a:srgbClr val="006666"/>
                </a:solidFill>
                <a:latin typeface="Calibri"/>
                <a:cs typeface="Calibri"/>
              </a:rPr>
              <a:t>gereken </a:t>
            </a:r>
            <a:r>
              <a:rPr dirty="0" sz="3200" b="1">
                <a:solidFill>
                  <a:srgbClr val="001F5F"/>
                </a:solidFill>
                <a:latin typeface="Calibri"/>
                <a:cs typeface="Calibri"/>
              </a:rPr>
              <a:t>bilgi , </a:t>
            </a:r>
            <a:r>
              <a:rPr dirty="0" sz="3200" spc="-5" b="1">
                <a:solidFill>
                  <a:srgbClr val="001F5F"/>
                </a:solidFill>
                <a:latin typeface="Calibri"/>
                <a:cs typeface="Calibri"/>
              </a:rPr>
              <a:t>beceri </a:t>
            </a:r>
            <a:r>
              <a:rPr dirty="0" sz="3200" spc="-20" b="1">
                <a:solidFill>
                  <a:srgbClr val="001F5F"/>
                </a:solidFill>
                <a:latin typeface="Calibri"/>
                <a:cs typeface="Calibri"/>
              </a:rPr>
              <a:t>ve  </a:t>
            </a:r>
            <a:r>
              <a:rPr dirty="0" sz="3200" spc="-5" b="1">
                <a:solidFill>
                  <a:srgbClr val="001F5F"/>
                </a:solidFill>
                <a:latin typeface="Calibri"/>
                <a:cs typeface="Calibri"/>
              </a:rPr>
              <a:t>yetkinlikleri</a:t>
            </a:r>
            <a:r>
              <a:rPr dirty="0" sz="3200" spc="-10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6666"/>
                </a:solidFill>
                <a:latin typeface="Calibri"/>
                <a:cs typeface="Calibri"/>
              </a:rPr>
              <a:t>belirlemek.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3461" y="1278890"/>
            <a:ext cx="10668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endParaRPr sz="1200">
              <a:latin typeface="Tw Cen MT"/>
              <a:cs typeface="Tw Cen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/>
          <a:solidFill>
            <a:srgbClr val="006666"/>
          </a:solidFill>
        </p:spPr>
        <p:txBody>
          <a:bodyPr wrap="square" lIns="0" tIns="12890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15"/>
              </a:spcBef>
            </a:pPr>
            <a:r>
              <a:rPr dirty="0">
                <a:solidFill>
                  <a:srgbClr val="FFFFFF"/>
                </a:solidFill>
              </a:rPr>
              <a:t>TEMEL</a:t>
            </a:r>
            <a:r>
              <a:rPr dirty="0" spc="-11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TANIMLAR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4028567"/>
            <a:ext cx="3477260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990000"/>
              </a:buClr>
              <a:buSzPct val="58333"/>
              <a:buFont typeface="Wingdings"/>
              <a:buChar char=""/>
              <a:tabLst>
                <a:tab pos="319405" algn="l"/>
                <a:tab pos="332740" algn="l"/>
                <a:tab pos="1586230" algn="l"/>
              </a:tabLst>
            </a:pPr>
            <a:r>
              <a:rPr dirty="0" sz="2400" spc="-25" b="1">
                <a:solidFill>
                  <a:srgbClr val="006666"/>
                </a:solidFill>
                <a:latin typeface="Calibri"/>
                <a:cs typeface="Calibri"/>
              </a:rPr>
              <a:t>Yetkinlik	</a:t>
            </a:r>
            <a:r>
              <a:rPr dirty="0" sz="2400" spc="-5" b="1">
                <a:solidFill>
                  <a:srgbClr val="006666"/>
                </a:solidFill>
                <a:latin typeface="Calibri"/>
                <a:cs typeface="Calibri"/>
              </a:rPr>
              <a:t>(Competence):</a:t>
            </a:r>
            <a:endParaRPr sz="2400">
              <a:latin typeface="Calibri"/>
              <a:cs typeface="Calibri"/>
            </a:endParaRPr>
          </a:p>
          <a:p>
            <a:pPr algn="ctr" marL="97790">
              <a:lnSpc>
                <a:spcPct val="100000"/>
              </a:lnSpc>
              <a:tabLst>
                <a:tab pos="1294130" algn="l"/>
                <a:tab pos="2714625" algn="l"/>
              </a:tabLst>
            </a:pPr>
            <a:r>
              <a:rPr dirty="0" sz="2400" spc="-5">
                <a:latin typeface="Calibri"/>
                <a:cs typeface="Calibri"/>
              </a:rPr>
              <a:t>çalışma	</a:t>
            </a:r>
            <a:r>
              <a:rPr dirty="0" sz="2400" spc="-10">
                <a:latin typeface="Calibri"/>
                <a:cs typeface="Calibri"/>
              </a:rPr>
              <a:t>ortamları	</a:t>
            </a:r>
            <a:r>
              <a:rPr dirty="0" sz="2400">
                <a:latin typeface="Calibri"/>
                <a:cs typeface="Calibri"/>
              </a:rPr>
              <a:t>ile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4809" y="4028567"/>
            <a:ext cx="3684904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4305">
              <a:lnSpc>
                <a:spcPct val="100000"/>
              </a:lnSpc>
              <a:tabLst>
                <a:tab pos="1152525" algn="l"/>
                <a:tab pos="1633855" algn="l"/>
                <a:tab pos="2997835" algn="l"/>
                <a:tab pos="3382645" algn="l"/>
              </a:tabLst>
            </a:pPr>
            <a:r>
              <a:rPr dirty="0" sz="2400" spc="-5">
                <a:latin typeface="Calibri"/>
                <a:cs typeface="Calibri"/>
              </a:rPr>
              <a:t>Bilgiyi,	</a:t>
            </a:r>
            <a:r>
              <a:rPr dirty="0" sz="2400" spc="-15">
                <a:latin typeface="Calibri"/>
                <a:cs typeface="Calibri"/>
              </a:rPr>
              <a:t>ve	</a:t>
            </a:r>
            <a:r>
              <a:rPr dirty="0" sz="2400">
                <a:latin typeface="Calibri"/>
                <a:cs typeface="Calibri"/>
              </a:rPr>
              <a:t>becerileri	iş	</a:t>
            </a:r>
            <a:r>
              <a:rPr dirty="0" sz="2400" spc="-30">
                <a:latin typeface="Calibri"/>
                <a:cs typeface="Calibri"/>
              </a:rPr>
              <a:t>ve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231265" algn="l"/>
                <a:tab pos="1793875" algn="l"/>
                <a:tab pos="2807335" algn="l"/>
              </a:tabLst>
            </a:pPr>
            <a:r>
              <a:rPr dirty="0" sz="2400">
                <a:latin typeface="Calibri"/>
                <a:cs typeface="Calibri"/>
              </a:rPr>
              <a:t>mesl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ki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kişi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el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3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eliş</a:t>
            </a:r>
            <a:r>
              <a:rPr dirty="0" sz="2400" spc="-15">
                <a:latin typeface="Calibri"/>
                <a:cs typeface="Calibri"/>
              </a:rPr>
              <a:t>i</a:t>
            </a:r>
            <a:r>
              <a:rPr dirty="0" sz="240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513" y="4760341"/>
            <a:ext cx="449897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konusunda </a:t>
            </a:r>
            <a:r>
              <a:rPr dirty="0" sz="2400" spc="-10">
                <a:latin typeface="Calibri"/>
                <a:cs typeface="Calibri"/>
              </a:rPr>
              <a:t>kullanabilme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yeteneğidir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3461" y="1278890"/>
            <a:ext cx="7421880" cy="268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4</a:t>
            </a:r>
            <a:endParaRPr sz="1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809625" marR="5080" indent="-320040">
              <a:lnSpc>
                <a:spcPct val="100000"/>
              </a:lnSpc>
              <a:buSzPct val="58333"/>
              <a:buFont typeface="Wingdings"/>
              <a:buChar char=""/>
              <a:tabLst>
                <a:tab pos="809625" algn="l"/>
                <a:tab pos="810260" algn="l"/>
              </a:tabLst>
            </a:pPr>
            <a:r>
              <a:rPr dirty="0" sz="2400" spc="-5" b="1">
                <a:solidFill>
                  <a:srgbClr val="990000"/>
                </a:solidFill>
                <a:latin typeface="Calibri"/>
                <a:cs typeface="Calibri"/>
              </a:rPr>
              <a:t>Bilgi (knowledge): </a:t>
            </a:r>
            <a:r>
              <a:rPr dirty="0" sz="2400" spc="-20" b="1">
                <a:solidFill>
                  <a:srgbClr val="990000"/>
                </a:solidFill>
                <a:latin typeface="Calibri"/>
                <a:cs typeface="Calibri"/>
              </a:rPr>
              <a:t>Verilerin </a:t>
            </a:r>
            <a:r>
              <a:rPr dirty="0" sz="2400" spc="-5" b="1">
                <a:solidFill>
                  <a:srgbClr val="990000"/>
                </a:solidFill>
                <a:latin typeface="Calibri"/>
                <a:cs typeface="Calibri"/>
              </a:rPr>
              <a:t>öğrenme yoluyla  </a:t>
            </a:r>
            <a:r>
              <a:rPr dirty="0" sz="2400" spc="-20" b="1">
                <a:solidFill>
                  <a:srgbClr val="990000"/>
                </a:solidFill>
                <a:latin typeface="Calibri"/>
                <a:cs typeface="Calibri"/>
              </a:rPr>
              <a:t>özümsenmesidir. </a:t>
            </a:r>
            <a:r>
              <a:rPr dirty="0" sz="2400">
                <a:latin typeface="Calibri"/>
                <a:cs typeface="Calibri"/>
              </a:rPr>
              <a:t>Herhangi </a:t>
            </a:r>
            <a:r>
              <a:rPr dirty="0" sz="2400" spc="-5">
                <a:latin typeface="Calibri"/>
                <a:cs typeface="Calibri"/>
              </a:rPr>
              <a:t>bir çalışma </a:t>
            </a:r>
            <a:r>
              <a:rPr dirty="0" sz="2400" spc="-20">
                <a:latin typeface="Calibri"/>
                <a:cs typeface="Calibri"/>
              </a:rPr>
              <a:t>veya </a:t>
            </a:r>
            <a:r>
              <a:rPr dirty="0" sz="2400" spc="-10">
                <a:latin typeface="Calibri"/>
                <a:cs typeface="Calibri"/>
              </a:rPr>
              <a:t>araştırma  </a:t>
            </a:r>
            <a:r>
              <a:rPr dirty="0" sz="2400">
                <a:latin typeface="Calibri"/>
                <a:cs typeface="Calibri"/>
              </a:rPr>
              <a:t>alanı ile ilgili </a:t>
            </a:r>
            <a:r>
              <a:rPr dirty="0" sz="2400" spc="-5">
                <a:latin typeface="Calibri"/>
                <a:cs typeface="Calibri"/>
              </a:rPr>
              <a:t>gerçeklerin, </a:t>
            </a:r>
            <a:r>
              <a:rPr dirty="0" sz="2400" spc="-10">
                <a:latin typeface="Calibri"/>
                <a:cs typeface="Calibri"/>
              </a:rPr>
              <a:t>ilkelerin, </a:t>
            </a:r>
            <a:r>
              <a:rPr dirty="0" sz="2400" spc="-5">
                <a:latin typeface="Calibri"/>
                <a:cs typeface="Calibri"/>
              </a:rPr>
              <a:t>teorilerin </a:t>
            </a:r>
            <a:r>
              <a:rPr dirty="0" sz="2400" spc="-30">
                <a:latin typeface="Calibri"/>
                <a:cs typeface="Calibri"/>
              </a:rPr>
              <a:t>ve  </a:t>
            </a:r>
            <a:r>
              <a:rPr dirty="0" sz="2400" spc="-5">
                <a:latin typeface="Calibri"/>
                <a:cs typeface="Calibri"/>
              </a:rPr>
              <a:t>uygulamaların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bütünüdür.</a:t>
            </a:r>
            <a:endParaRPr sz="2400">
              <a:latin typeface="Calibri"/>
              <a:cs typeface="Calibri"/>
            </a:endParaRPr>
          </a:p>
          <a:p>
            <a:pPr marL="809625" indent="-320040">
              <a:lnSpc>
                <a:spcPct val="100000"/>
              </a:lnSpc>
              <a:spcBef>
                <a:spcPts val="710"/>
              </a:spcBef>
              <a:buClr>
                <a:srgbClr val="990000"/>
              </a:buClr>
              <a:buSzPct val="58333"/>
              <a:buFont typeface="Wingdings"/>
              <a:buChar char=""/>
              <a:tabLst>
                <a:tab pos="809625" algn="l"/>
                <a:tab pos="810260" algn="l"/>
              </a:tabLst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Beceri (Skill): </a:t>
            </a:r>
            <a:r>
              <a:rPr dirty="0" sz="2400">
                <a:latin typeface="Calibri"/>
                <a:cs typeface="Calibri"/>
              </a:rPr>
              <a:t>Bilgiyi </a:t>
            </a:r>
            <a:r>
              <a:rPr dirty="0" sz="2400" spc="-10">
                <a:latin typeface="Calibri"/>
                <a:cs typeface="Calibri"/>
              </a:rPr>
              <a:t>uygulayabilme,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problemleri</a:t>
            </a:r>
            <a:endParaRPr sz="2400">
              <a:latin typeface="Calibri"/>
              <a:cs typeface="Calibri"/>
            </a:endParaRPr>
          </a:p>
          <a:p>
            <a:pPr marL="809625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çözebilme ve </a:t>
            </a:r>
            <a:r>
              <a:rPr dirty="0" sz="2400" spc="-10">
                <a:latin typeface="Calibri"/>
                <a:cs typeface="Calibri"/>
              </a:rPr>
              <a:t>görevleri tamamlayabilme </a:t>
            </a:r>
            <a:r>
              <a:rPr dirty="0" sz="2400" spc="-25">
                <a:latin typeface="Calibri"/>
                <a:cs typeface="Calibri"/>
              </a:rPr>
              <a:t>yeteneğidir.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/>
          <a:solidFill>
            <a:srgbClr val="990000"/>
          </a:solidFill>
        </p:spPr>
        <p:txBody>
          <a:bodyPr wrap="square" lIns="0" tIns="1289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 spc="-10">
                <a:solidFill>
                  <a:srgbClr val="FFFFFF"/>
                </a:solidFill>
              </a:rPr>
              <a:t>TARTIŞMA</a:t>
            </a:r>
            <a:r>
              <a:rPr dirty="0" spc="-95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BAŞLIKLARIMIZ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3461" y="1278890"/>
            <a:ext cx="6304915" cy="2453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5</a:t>
            </a:r>
            <a:endParaRPr sz="1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029969" marR="5080" indent="-361950">
              <a:lnSpc>
                <a:spcPct val="100000"/>
              </a:lnSpc>
            </a:pPr>
            <a:r>
              <a:rPr dirty="0" sz="2800" spc="-5">
                <a:solidFill>
                  <a:srgbClr val="006666"/>
                </a:solidFill>
                <a:latin typeface="Calibri"/>
                <a:cs typeface="Calibri"/>
              </a:rPr>
              <a:t>1. </a:t>
            </a:r>
            <a:r>
              <a:rPr dirty="0" sz="2800" spc="-5">
                <a:latin typeface="Calibri"/>
                <a:cs typeface="Calibri"/>
              </a:rPr>
              <a:t>Genel* </a:t>
            </a:r>
            <a:r>
              <a:rPr dirty="0" sz="2800" spc="-15">
                <a:latin typeface="Calibri"/>
                <a:cs typeface="Calibri"/>
              </a:rPr>
              <a:t>olarak </a:t>
            </a:r>
            <a:r>
              <a:rPr dirty="0" sz="2800">
                <a:latin typeface="Calibri"/>
                <a:cs typeface="Calibri"/>
              </a:rPr>
              <a:t>iş </a:t>
            </a:r>
            <a:r>
              <a:rPr dirty="0" sz="2800" spc="-10">
                <a:latin typeface="Calibri"/>
                <a:cs typeface="Calibri"/>
              </a:rPr>
              <a:t>yaşamında bir </a:t>
            </a:r>
            <a:r>
              <a:rPr dirty="0" sz="2800" spc="-15">
                <a:latin typeface="Calibri"/>
                <a:cs typeface="Calibri"/>
              </a:rPr>
              <a:t>kişiye  gerekli </a:t>
            </a:r>
            <a:r>
              <a:rPr dirty="0" sz="2800" spc="-5">
                <a:latin typeface="Calibri"/>
                <a:cs typeface="Calibri"/>
              </a:rPr>
              <a:t>olabilecek bilgi , </a:t>
            </a:r>
            <a:r>
              <a:rPr dirty="0" sz="2800" spc="-10">
                <a:latin typeface="Calibri"/>
                <a:cs typeface="Calibri"/>
              </a:rPr>
              <a:t>beceri </a:t>
            </a:r>
            <a:r>
              <a:rPr dirty="0" sz="2800" spc="-20">
                <a:latin typeface="Calibri"/>
                <a:cs typeface="Calibri"/>
              </a:rPr>
              <a:t>ve  </a:t>
            </a:r>
            <a:r>
              <a:rPr dirty="0" sz="2800" spc="-10">
                <a:latin typeface="Calibri"/>
                <a:cs typeface="Calibri"/>
              </a:rPr>
              <a:t>yetkinlikler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nelerdir?</a:t>
            </a:r>
            <a:endParaRPr sz="2800">
              <a:latin typeface="Calibri"/>
              <a:cs typeface="Calibri"/>
            </a:endParaRPr>
          </a:p>
          <a:p>
            <a:pPr marL="935355">
              <a:lnSpc>
                <a:spcPct val="100000"/>
              </a:lnSpc>
              <a:spcBef>
                <a:spcPts val="630"/>
              </a:spcBef>
            </a:pP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*</a:t>
            </a:r>
            <a:r>
              <a:rPr dirty="0" sz="2400" spc="-5" i="1">
                <a:solidFill>
                  <a:srgbClr val="001F5F"/>
                </a:solidFill>
                <a:latin typeface="Calibri"/>
                <a:cs typeface="Calibri"/>
              </a:rPr>
              <a:t>çalışılan </a:t>
            </a:r>
            <a:r>
              <a:rPr dirty="0" sz="2400" spc="-30" i="1">
                <a:solidFill>
                  <a:srgbClr val="001F5F"/>
                </a:solidFill>
                <a:latin typeface="Calibri"/>
                <a:cs typeface="Calibri"/>
              </a:rPr>
              <a:t>sektör, </a:t>
            </a:r>
            <a:r>
              <a:rPr dirty="0" sz="2400" i="1">
                <a:solidFill>
                  <a:srgbClr val="001F5F"/>
                </a:solidFill>
                <a:latin typeface="Calibri"/>
                <a:cs typeface="Calibri"/>
              </a:rPr>
              <a:t>departman</a:t>
            </a:r>
            <a:r>
              <a:rPr dirty="0" sz="2400" spc="-35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Calibri"/>
                <a:cs typeface="Calibri"/>
              </a:rPr>
              <a:t>özelliklerini</a:t>
            </a:r>
            <a:endParaRPr sz="2400">
              <a:latin typeface="Calibri"/>
              <a:cs typeface="Calibri"/>
            </a:endParaRPr>
          </a:p>
          <a:p>
            <a:pPr marL="1116965">
              <a:lnSpc>
                <a:spcPct val="100000"/>
              </a:lnSpc>
            </a:pPr>
            <a:r>
              <a:rPr dirty="0" sz="2400" spc="-15" i="1">
                <a:solidFill>
                  <a:srgbClr val="001F5F"/>
                </a:solidFill>
                <a:latin typeface="Calibri"/>
                <a:cs typeface="Calibri"/>
              </a:rPr>
              <a:t>dikkate</a:t>
            </a:r>
            <a:r>
              <a:rPr dirty="0" sz="2400" spc="-120" i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i="1">
                <a:solidFill>
                  <a:srgbClr val="001F5F"/>
                </a:solidFill>
                <a:latin typeface="Calibri"/>
                <a:cs typeface="Calibri"/>
              </a:rPr>
              <a:t>almayalım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/>
          <a:solidFill>
            <a:srgbClr val="006666"/>
          </a:solidFill>
        </p:spPr>
        <p:txBody>
          <a:bodyPr wrap="square" lIns="0" tIns="1289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 spc="-10">
                <a:solidFill>
                  <a:srgbClr val="FFFFFF"/>
                </a:solidFill>
              </a:rPr>
              <a:t>TARTIŞMA</a:t>
            </a:r>
            <a:r>
              <a:rPr dirty="0" spc="-95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BAŞLIKLARIMIZ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3461" y="1278890"/>
            <a:ext cx="4538345" cy="280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6</a:t>
            </a:r>
            <a:endParaRPr sz="1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002665" marR="5080" indent="-515620">
              <a:lnSpc>
                <a:spcPct val="100000"/>
              </a:lnSpc>
              <a:tabLst>
                <a:tab pos="1002665" algn="l"/>
              </a:tabLst>
            </a:pPr>
            <a:r>
              <a:rPr dirty="0" sz="3200" spc="-5">
                <a:solidFill>
                  <a:srgbClr val="006666"/>
                </a:solidFill>
                <a:latin typeface="Calibri"/>
                <a:cs typeface="Calibri"/>
              </a:rPr>
              <a:t>2.	</a:t>
            </a:r>
            <a:r>
              <a:rPr dirty="0" sz="3200">
                <a:latin typeface="Calibri"/>
                <a:cs typeface="Calibri"/>
              </a:rPr>
              <a:t>Şu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anda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çalışmakta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olduğunuz </a:t>
            </a:r>
            <a:r>
              <a:rPr dirty="0" sz="3200" spc="-15">
                <a:latin typeface="Calibri"/>
                <a:cs typeface="Calibri"/>
              </a:rPr>
              <a:t>sektöre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ve  </a:t>
            </a:r>
            <a:r>
              <a:rPr dirty="0" sz="3200" spc="-5">
                <a:latin typeface="Calibri"/>
                <a:cs typeface="Calibri"/>
              </a:rPr>
              <a:t>departmana,kuruma  </a:t>
            </a:r>
            <a:r>
              <a:rPr dirty="0" sz="3200" spc="-15">
                <a:latin typeface="Calibri"/>
                <a:cs typeface="Calibri"/>
              </a:rPr>
              <a:t>özgü </a:t>
            </a:r>
            <a:r>
              <a:rPr dirty="0" sz="3200" spc="-5">
                <a:latin typeface="Calibri"/>
                <a:cs typeface="Calibri"/>
              </a:rPr>
              <a:t>bilgi, </a:t>
            </a:r>
            <a:r>
              <a:rPr dirty="0" sz="3200">
                <a:latin typeface="Calibri"/>
                <a:cs typeface="Calibri"/>
              </a:rPr>
              <a:t>beceri </a:t>
            </a:r>
            <a:r>
              <a:rPr dirty="0" sz="3200" spc="-15">
                <a:latin typeface="Calibri"/>
                <a:cs typeface="Calibri"/>
              </a:rPr>
              <a:t>ve  </a:t>
            </a:r>
            <a:r>
              <a:rPr dirty="0" sz="3200" spc="-10">
                <a:latin typeface="Calibri"/>
                <a:cs typeface="Calibri"/>
              </a:rPr>
              <a:t>yetkinlikler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nelerdir?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/>
          <a:solidFill>
            <a:srgbClr val="990000"/>
          </a:solidFill>
        </p:spPr>
        <p:txBody>
          <a:bodyPr wrap="square" lIns="0" tIns="1289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 spc="-10">
                <a:solidFill>
                  <a:srgbClr val="FFFFFF"/>
                </a:solidFill>
              </a:rPr>
              <a:t>TARTIŞMA</a:t>
            </a:r>
            <a:r>
              <a:rPr dirty="0" spc="-95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BAŞLIKLARIMIZ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3461" y="1278890"/>
            <a:ext cx="4860925" cy="4565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7</a:t>
            </a:r>
            <a:endParaRPr sz="1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002665" marR="5080" indent="-515620">
              <a:lnSpc>
                <a:spcPct val="80000"/>
              </a:lnSpc>
              <a:tabLst>
                <a:tab pos="1002665" algn="l"/>
              </a:tabLst>
            </a:pPr>
            <a:r>
              <a:rPr dirty="0" sz="2500" spc="-10">
                <a:solidFill>
                  <a:srgbClr val="006666"/>
                </a:solidFill>
                <a:latin typeface="Calibri"/>
                <a:cs typeface="Calibri"/>
              </a:rPr>
              <a:t>3.	</a:t>
            </a:r>
            <a:r>
              <a:rPr dirty="0" sz="2500" spc="-5">
                <a:latin typeface="Calibri"/>
                <a:cs typeface="Calibri"/>
              </a:rPr>
              <a:t>Genel </a:t>
            </a:r>
            <a:r>
              <a:rPr dirty="0" sz="2500" spc="-15">
                <a:latin typeface="Calibri"/>
                <a:cs typeface="Calibri"/>
              </a:rPr>
              <a:t>ve </a:t>
            </a:r>
            <a:r>
              <a:rPr dirty="0" sz="2500">
                <a:latin typeface="Calibri"/>
                <a:cs typeface="Calibri"/>
              </a:rPr>
              <a:t>alana</a:t>
            </a:r>
            <a:r>
              <a:rPr dirty="0" sz="2500" spc="-2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özgü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olarak 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tanımlamış olduğunuz bu  </a:t>
            </a:r>
            <a:r>
              <a:rPr dirty="0" sz="2500" spc="-10">
                <a:latin typeface="Calibri"/>
                <a:cs typeface="Calibri"/>
              </a:rPr>
              <a:t>bilgi, </a:t>
            </a:r>
            <a:r>
              <a:rPr dirty="0" sz="2500" spc="-5">
                <a:latin typeface="Calibri"/>
                <a:cs typeface="Calibri"/>
              </a:rPr>
              <a:t>beceri </a:t>
            </a:r>
            <a:r>
              <a:rPr dirty="0" sz="2500" spc="-15">
                <a:latin typeface="Calibri"/>
                <a:cs typeface="Calibri"/>
              </a:rPr>
              <a:t>ve </a:t>
            </a:r>
            <a:r>
              <a:rPr dirty="0" sz="2500" spc="-5">
                <a:latin typeface="Calibri"/>
                <a:cs typeface="Calibri"/>
              </a:rPr>
              <a:t>yetkinliklerin  ne </a:t>
            </a:r>
            <a:r>
              <a:rPr dirty="0" sz="2500" spc="-10">
                <a:latin typeface="Calibri"/>
                <a:cs typeface="Calibri"/>
              </a:rPr>
              <a:t>kadarı </a:t>
            </a:r>
            <a:r>
              <a:rPr dirty="0" sz="2500">
                <a:latin typeface="Calibri"/>
                <a:cs typeface="Calibri"/>
              </a:rPr>
              <a:t>eğitim </a:t>
            </a:r>
            <a:r>
              <a:rPr dirty="0" sz="2500" spc="-5">
                <a:latin typeface="Calibri"/>
                <a:cs typeface="Calibri"/>
              </a:rPr>
              <a:t>ne </a:t>
            </a:r>
            <a:r>
              <a:rPr dirty="0" sz="2500" spc="-10">
                <a:latin typeface="Calibri"/>
                <a:cs typeface="Calibri"/>
              </a:rPr>
              <a:t>kadarı </a:t>
            </a:r>
            <a:r>
              <a:rPr dirty="0" sz="2500" spc="-5">
                <a:latin typeface="Calibri"/>
                <a:cs typeface="Calibri"/>
              </a:rPr>
              <a:t>iş  deneyimi </a:t>
            </a:r>
            <a:r>
              <a:rPr dirty="0" sz="2500" spc="-10">
                <a:latin typeface="Calibri"/>
                <a:cs typeface="Calibri"/>
              </a:rPr>
              <a:t>sonucu </a:t>
            </a:r>
            <a:r>
              <a:rPr dirty="0" sz="2500" spc="-5">
                <a:latin typeface="Calibri"/>
                <a:cs typeface="Calibri"/>
              </a:rPr>
              <a:t>edilinebilir ?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944880">
              <a:lnSpc>
                <a:spcPct val="100000"/>
              </a:lnSpc>
            </a:pPr>
            <a:r>
              <a:rPr dirty="0" sz="1500" spc="-5">
                <a:solidFill>
                  <a:srgbClr val="001F5F"/>
                </a:solidFill>
                <a:latin typeface="Wingdings"/>
                <a:cs typeface="Wingdings"/>
              </a:rPr>
              <a:t></a:t>
            </a:r>
            <a:r>
              <a:rPr dirty="0" sz="2500" spc="-5">
                <a:latin typeface="Calibri"/>
                <a:cs typeface="Calibri"/>
              </a:rPr>
              <a:t>Hangi alanda</a:t>
            </a:r>
            <a:r>
              <a:rPr dirty="0" sz="2500" spc="-65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eğitim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944880" marR="104775">
              <a:lnSpc>
                <a:spcPct val="80000"/>
              </a:lnSpc>
            </a:pPr>
            <a:r>
              <a:rPr dirty="0" sz="1500" spc="-5">
                <a:solidFill>
                  <a:srgbClr val="001F5F"/>
                </a:solidFill>
                <a:latin typeface="Wingdings"/>
                <a:cs typeface="Wingdings"/>
              </a:rPr>
              <a:t></a:t>
            </a:r>
            <a:r>
              <a:rPr dirty="0" sz="2500" spc="-5">
                <a:latin typeface="Calibri"/>
                <a:cs typeface="Calibri"/>
              </a:rPr>
              <a:t>Hangi </a:t>
            </a:r>
            <a:r>
              <a:rPr dirty="0" sz="2500" spc="-20">
                <a:latin typeface="Calibri"/>
                <a:cs typeface="Calibri"/>
              </a:rPr>
              <a:t>düzeyde </a:t>
            </a:r>
            <a:r>
              <a:rPr dirty="0" sz="2500">
                <a:latin typeface="Calibri"/>
                <a:cs typeface="Calibri"/>
              </a:rPr>
              <a:t>eğitim  </a:t>
            </a:r>
            <a:r>
              <a:rPr dirty="0" sz="2500" spc="-5">
                <a:latin typeface="Calibri"/>
                <a:cs typeface="Calibri"/>
              </a:rPr>
              <a:t>(lisans,yüksek lisans,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doktora)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944880">
              <a:lnSpc>
                <a:spcPct val="100000"/>
              </a:lnSpc>
            </a:pPr>
            <a:r>
              <a:rPr dirty="0" sz="1500" spc="-5">
                <a:solidFill>
                  <a:srgbClr val="001F5F"/>
                </a:solidFill>
                <a:latin typeface="Wingdings"/>
                <a:cs typeface="Wingdings"/>
              </a:rPr>
              <a:t></a:t>
            </a:r>
            <a:r>
              <a:rPr dirty="0" sz="2500" spc="-5">
                <a:latin typeface="Calibri"/>
                <a:cs typeface="Calibri"/>
              </a:rPr>
              <a:t>Ne tür bir</a:t>
            </a:r>
            <a:r>
              <a:rPr dirty="0" sz="2500" spc="-6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deneyim?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/>
          <a:solidFill>
            <a:srgbClr val="990000"/>
          </a:solidFill>
        </p:spPr>
        <p:txBody>
          <a:bodyPr wrap="square" lIns="0" tIns="13144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35"/>
              </a:spcBef>
            </a:pPr>
            <a:r>
              <a:rPr dirty="0">
                <a:solidFill>
                  <a:srgbClr val="FFFFFF"/>
                </a:solidFill>
              </a:rPr>
              <a:t>GENEL</a:t>
            </a:r>
            <a:r>
              <a:rPr dirty="0" spc="-8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DE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Ğ</a:t>
            </a:r>
            <a:r>
              <a:rPr dirty="0">
                <a:solidFill>
                  <a:srgbClr val="FFFFFF"/>
                </a:solidFill>
              </a:rPr>
              <a:t>ERLEND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İ</a:t>
            </a:r>
            <a:r>
              <a:rPr dirty="0">
                <a:solidFill>
                  <a:srgbClr val="FFFFFF"/>
                </a:solidFill>
              </a:rPr>
              <a:t>RME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72286"/>
            <a:ext cx="533400" cy="244475"/>
          </a:xfrm>
          <a:custGeom>
            <a:avLst/>
            <a:gdLst/>
            <a:ahLst/>
            <a:cxnLst/>
            <a:rect l="l" t="t" r="r" b="b"/>
            <a:pathLst>
              <a:path w="533400" h="244475">
                <a:moveTo>
                  <a:pt x="0" y="244475"/>
                </a:moveTo>
                <a:lnTo>
                  <a:pt x="533400" y="244475"/>
                </a:lnTo>
                <a:lnTo>
                  <a:pt x="533400" y="0"/>
                </a:lnTo>
                <a:lnTo>
                  <a:pt x="0" y="0"/>
                </a:lnTo>
                <a:lnTo>
                  <a:pt x="0" y="244475"/>
                </a:lnTo>
                <a:close/>
              </a:path>
            </a:pathLst>
          </a:custGeom>
          <a:solidFill>
            <a:srgbClr val="344E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3461" y="1278890"/>
            <a:ext cx="10668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Tw Cen MT"/>
                <a:cs typeface="Tw Cen MT"/>
              </a:rPr>
              <a:t>8</a:t>
            </a:r>
            <a:endParaRPr sz="1200">
              <a:latin typeface="Tw Cen MT"/>
              <a:cs typeface="Tw Cen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DEÜ </a:t>
            </a:r>
            <a:r>
              <a:rPr dirty="0">
                <a:latin typeface="Arial"/>
                <a:cs typeface="Arial"/>
              </a:rPr>
              <a:t>İ</a:t>
            </a:r>
            <a:r>
              <a:rPr dirty="0"/>
              <a:t>ŞLETME</a:t>
            </a:r>
            <a:r>
              <a:rPr dirty="0" spc="-100"/>
              <a:t> </a:t>
            </a:r>
            <a:r>
              <a:rPr dirty="0" spc="-10"/>
              <a:t>FAKÜLTES</a:t>
            </a:r>
            <a:r>
              <a:rPr dirty="0" spc="-1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5"/>
              </a:lnSpc>
            </a:pPr>
            <a:r>
              <a:rPr dirty="0" spc="5"/>
              <a:t>24.02.2010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157190"/>
            <a:ext cx="2249805" cy="713740"/>
          </a:xfrm>
          <a:custGeom>
            <a:avLst/>
            <a:gdLst/>
            <a:ahLst/>
            <a:cxnLst/>
            <a:rect l="l" t="t" r="r" b="b"/>
            <a:pathLst>
              <a:path w="2249805" h="713739">
                <a:moveTo>
                  <a:pt x="0" y="713232"/>
                </a:moveTo>
                <a:lnTo>
                  <a:pt x="2249424" y="713232"/>
                </a:lnTo>
                <a:lnTo>
                  <a:pt x="2249424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59151" y="5157190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39">
                <a:moveTo>
                  <a:pt x="0" y="713232"/>
                </a:moveTo>
                <a:lnTo>
                  <a:pt x="6784848" y="713232"/>
                </a:lnTo>
                <a:lnTo>
                  <a:pt x="6784848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62860" y="3760723"/>
            <a:ext cx="5869940" cy="1229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1F5F"/>
                </a:solidFill>
                <a:latin typeface="Times New Roman"/>
                <a:cs typeface="Times New Roman"/>
              </a:rPr>
              <a:t>DEĞERLI</a:t>
            </a:r>
            <a:r>
              <a:rPr dirty="0" sz="4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4000" spc="-45">
                <a:solidFill>
                  <a:srgbClr val="001F5F"/>
                </a:solidFill>
                <a:latin typeface="Times New Roman"/>
                <a:cs typeface="Times New Roman"/>
              </a:rPr>
              <a:t>KATKILARINIZ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4000" spc="-5">
                <a:solidFill>
                  <a:srgbClr val="001F5F"/>
                </a:solidFill>
                <a:latin typeface="Times New Roman"/>
                <a:cs typeface="Times New Roman"/>
              </a:rPr>
              <a:t>İÇİN </a:t>
            </a:r>
            <a:r>
              <a:rPr dirty="0" sz="4000" spc="-10">
                <a:solidFill>
                  <a:srgbClr val="001F5F"/>
                </a:solidFill>
                <a:latin typeface="Times New Roman"/>
                <a:cs typeface="Times New Roman"/>
              </a:rPr>
              <a:t>TEŞEKKÜR</a:t>
            </a:r>
            <a:r>
              <a:rPr dirty="0" sz="4000" spc="-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4000" spc="-10">
                <a:solidFill>
                  <a:srgbClr val="001F5F"/>
                </a:solidFill>
                <a:latin typeface="Times New Roman"/>
                <a:cs typeface="Times New Roman"/>
              </a:rPr>
              <a:t>EDERİZ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2017-09-14T07:27:52Z</dcterms:created>
  <dcterms:modified xsi:type="dcterms:W3CDTF">2017-09-14T07:27:52Z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2017-09-14T00:00:00Z</vt:filetime>
  </property>
</Properties>
</file>